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3" r:id="rId2"/>
    <p:sldId id="274" r:id="rId3"/>
    <p:sldId id="256" r:id="rId4"/>
    <p:sldId id="275" r:id="rId5"/>
    <p:sldId id="276" r:id="rId6"/>
    <p:sldId id="278" r:id="rId7"/>
    <p:sldId id="279" r:id="rId8"/>
    <p:sldId id="289" r:id="rId9"/>
    <p:sldId id="280" r:id="rId10"/>
    <p:sldId id="293" r:id="rId11"/>
    <p:sldId id="294" r:id="rId12"/>
    <p:sldId id="295" r:id="rId13"/>
    <p:sldId id="296" r:id="rId14"/>
    <p:sldId id="297" r:id="rId15"/>
    <p:sldId id="290" r:id="rId16"/>
    <p:sldId id="292" r:id="rId17"/>
    <p:sldId id="29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99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C86EB6-18BF-4C77-A1DD-981E303E3DDC}" type="datetimeFigureOut">
              <a:rPr lang="en-US" smtClean="0"/>
              <a:pPr/>
              <a:t>3/8/2011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4DCA5A-A325-4DEF-8640-B7C4FFB99F5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DCA5A-A325-4DEF-8640-B7C4FFB99F5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4DE9DA-38DE-4961-986F-D232A8B94564}" type="datetime1">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3D48D-08EC-494F-8DC5-C19F835A622E}" type="datetime1">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D6B881-C96F-4FA1-9752-9AB1700B9317}" type="datetime1">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85EC6-0E8E-4E9B-91A7-9FB7B1A74287}" type="datetime1">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298D9D-A898-4B6E-8971-0B8A8B17D632}" type="datetime1">
              <a:rPr lang="en-US" smtClean="0"/>
              <a:pPr/>
              <a:t>3/8/2011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323B2A-6469-4419-8B4A-E05F2299B6D3}" type="datetime1">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A8C0DA-5BE0-4995-9690-6C7E1DF738EF}" type="datetime1">
              <a:rPr lang="en-US" smtClean="0"/>
              <a:pPr/>
              <a:t>3/8/2011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598753-3BE7-44FC-BC07-0D0D8712582A}" type="datetime1">
              <a:rPr lang="en-US" smtClean="0"/>
              <a:pPr/>
              <a:t>3/8/2011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46EB5D-AF24-4761-A2CE-628EDF55B7C4}" type="datetime1">
              <a:rPr lang="en-US" smtClean="0"/>
              <a:pPr/>
              <a:t>3/8/2011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932C04-7B42-44D8-8371-C1ABE6FC187B}" type="datetime1">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0655B-5D77-427F-9850-86359DE4C17A}" type="datetime1">
              <a:rPr lang="en-US" smtClean="0"/>
              <a:pPr/>
              <a:t>3/8/2011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8EA5D8-9BF9-4056-B6DD-6C88898BFB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4A5E52-C714-4F7D-AF58-6BE8652A1CF7}" type="datetime1">
              <a:rPr lang="en-US" smtClean="0"/>
              <a:pPr/>
              <a:t>3/8/2011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8EA5D8-9BF9-4056-B6DD-6C88898BFB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a:t>
            </a:fld>
            <a:endParaRPr lang="en-US"/>
          </a:p>
        </p:txBody>
      </p:sp>
      <p:sp>
        <p:nvSpPr>
          <p:cNvPr id="4" name="Rectangle 3"/>
          <p:cNvSpPr/>
          <p:nvPr/>
        </p:nvSpPr>
        <p:spPr>
          <a:xfrm>
            <a:off x="149667" y="1447800"/>
            <a:ext cx="8890832" cy="1231106"/>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solidFill>
                  <a:srgbClr val="F8F8F8"/>
                </a:solidFill>
                <a:effectLst>
                  <a:outerShdw blurRad="25400" algn="tl" rotWithShape="0">
                    <a:srgbClr val="000000">
                      <a:alpha val="43000"/>
                    </a:srgbClr>
                  </a:outerShdw>
                </a:effectLst>
                <a:latin typeface="Arial Black" pitchFamily="34" charset="0"/>
              </a:rPr>
              <a:t>Writers Workshop</a:t>
            </a:r>
          </a:p>
          <a:p>
            <a:pPr algn="ctr"/>
            <a:r>
              <a:rPr lang="en-US" sz="2000" b="1" spc="150" dirty="0" smtClean="0">
                <a:ln w="11430"/>
                <a:solidFill>
                  <a:srgbClr val="F8F8F8"/>
                </a:solidFill>
                <a:effectLst>
                  <a:outerShdw blurRad="25400" algn="tl" rotWithShape="0">
                    <a:srgbClr val="000000">
                      <a:alpha val="43000"/>
                    </a:srgbClr>
                  </a:outerShdw>
                </a:effectLst>
                <a:latin typeface="Arial Black" pitchFamily="34" charset="0"/>
              </a:rPr>
              <a:t>Robin Davis, Kris Gould, Taylor Smith, Mark Wetherbee</a:t>
            </a:r>
            <a:endParaRPr lang="en-US" sz="2000" b="1" cap="none" spc="150" dirty="0" smtClean="0">
              <a:ln w="11430"/>
              <a:solidFill>
                <a:srgbClr val="F8F8F8"/>
              </a:solidFill>
              <a:effectLst>
                <a:outerShdw blurRad="25400" algn="tl" rotWithShape="0">
                  <a:srgbClr val="000000">
                    <a:alpha val="43000"/>
                  </a:srgbClr>
                </a:outerShdw>
              </a:effectLst>
              <a:latin typeface="Arial Black" pitchFamily="34"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10</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Writers</a:t>
            </a:r>
            <a:r>
              <a:rPr kumimoji="0" lang="en-US" sz="4400" b="0" i="0" u="none" strike="noStrike" kern="1200" cap="none" spc="0" normalizeH="0" noProof="0" dirty="0" smtClean="0">
                <a:ln>
                  <a:noFill/>
                </a:ln>
                <a:solidFill>
                  <a:schemeClr val="tx1"/>
                </a:solidFill>
                <a:effectLst/>
                <a:uLnTx/>
                <a:uFillTx/>
                <a:latin typeface="+mj-lt"/>
                <a:ea typeface="+mj-ea"/>
                <a:cs typeface="+mj-cs"/>
              </a:rPr>
              <a:t> Workshop:</a:t>
            </a:r>
          </a:p>
          <a:p>
            <a:pPr lvl="0" algn="ctr">
              <a:spcBef>
                <a:spcPct val="0"/>
              </a:spcBef>
            </a:pPr>
            <a:r>
              <a:rPr lang="en-US" sz="4400" baseline="0" dirty="0" smtClean="0">
                <a:latin typeface="+mj-lt"/>
                <a:ea typeface="+mj-ea"/>
                <a:cs typeface="+mj-cs"/>
              </a:rPr>
              <a:t>A</a:t>
            </a:r>
            <a:r>
              <a:rPr lang="en-US" sz="4400" dirty="0" smtClean="0">
                <a:latin typeface="+mj-lt"/>
                <a:ea typeface="+mj-ea"/>
                <a:cs typeface="+mj-cs"/>
              </a:rPr>
              <a:t> breakdown of elements by grade level.</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11</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r>
              <a:rPr lang="en-US" sz="4400" dirty="0" smtClean="0"/>
              <a:t>Grades </a:t>
            </a:r>
            <a:r>
              <a:rPr lang="en-US" sz="4400" dirty="0" smtClean="0"/>
              <a:t>K &amp; 1</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12</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r>
              <a:rPr lang="en-US" sz="4400" dirty="0" smtClean="0"/>
              <a:t>Grades 2 &amp; 3</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13</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Grade</a:t>
            </a:r>
            <a:r>
              <a:rPr kumimoji="0" lang="en-US" sz="4400" b="0" i="0" u="none" strike="noStrike" kern="1200" cap="none" spc="0" normalizeH="0" noProof="0" dirty="0" smtClean="0">
                <a:ln>
                  <a:noFill/>
                </a:ln>
                <a:solidFill>
                  <a:schemeClr val="tx1"/>
                </a:solidFill>
                <a:effectLst/>
                <a:uLnTx/>
                <a:uFillTx/>
                <a:latin typeface="+mj-lt"/>
                <a:ea typeface="+mj-ea"/>
                <a:cs typeface="+mj-cs"/>
              </a:rPr>
              <a:t> 4</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14</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r>
              <a:rPr lang="en-US" sz="4400" noProof="0" dirty="0" smtClean="0"/>
              <a:t>Grade 5</a:t>
            </a:r>
            <a:endParaRPr kumimoji="0" lang="en-US" sz="440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fld id="{028EA5D8-9BF9-4056-B6DD-6C88898BFBD4}" type="slidenum">
              <a:rPr lang="en-US" smtClean="0"/>
              <a:pPr/>
              <a:t>15</a:t>
            </a:fld>
            <a:endParaRPr lang="en-US" dirty="0"/>
          </a:p>
        </p:txBody>
      </p:sp>
      <p:pic>
        <p:nvPicPr>
          <p:cNvPr id="2051" name="Picture 3" descr="C:\Users\Winfield\Desktop\22243.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5" name="Title 1"/>
          <p:cNvSpPr txBox="1">
            <a:spLocks/>
          </p:cNvSpPr>
          <p:nvPr/>
        </p:nvSpPr>
        <p:spPr>
          <a:xfrm>
            <a:off x="0" y="762000"/>
            <a:ext cx="8229600" cy="4495800"/>
          </a:xfrm>
          <a:prstGeom prst="rect">
            <a:avLst/>
          </a:prstGeom>
        </p:spPr>
        <p:txBody>
          <a:bodyPr vert="horz" lIns="91440" tIns="45720" rIns="91440" bIns="45720" rtlCol="0" anchor="ctr">
            <a:normAutofit fontScale="47500" lnSpcReduction="20000"/>
          </a:bodyPr>
          <a:lstStyle/>
          <a:p>
            <a:pPr lvl="0">
              <a:spcBef>
                <a:spcPct val="0"/>
              </a:spcBef>
            </a:pPr>
            <a:endParaRPr lang="en-US" sz="4400" dirty="0" smtClean="0"/>
          </a:p>
          <a:p>
            <a:pPr lvl="0">
              <a:spcBef>
                <a:spcPct val="0"/>
              </a:spcBef>
            </a:pPr>
            <a:r>
              <a:rPr lang="en-US" sz="4400" dirty="0" smtClean="0"/>
              <a:t>Writing </a:t>
            </a:r>
            <a:r>
              <a:rPr lang="en-US" sz="4400" dirty="0" smtClean="0"/>
              <a:t>Prompt for Class:</a:t>
            </a:r>
          </a:p>
          <a:p>
            <a:pPr>
              <a:buNone/>
            </a:pPr>
            <a:r>
              <a:rPr lang="en-US" sz="2900" dirty="0" smtClean="0"/>
              <a:t>(</a:t>
            </a:r>
            <a:r>
              <a:rPr lang="en-US" sz="2900" dirty="0" smtClean="0"/>
              <a:t>Now, you are all 5</a:t>
            </a:r>
            <a:r>
              <a:rPr lang="en-US" sz="2900" baseline="30000" dirty="0" smtClean="0"/>
              <a:t>th</a:t>
            </a:r>
            <a:r>
              <a:rPr lang="en-US" sz="2900" dirty="0" smtClean="0"/>
              <a:t> grade students</a:t>
            </a:r>
            <a:r>
              <a:rPr lang="en-US" sz="2900" dirty="0" smtClean="0"/>
              <a:t>.)</a:t>
            </a:r>
          </a:p>
          <a:p>
            <a:pPr>
              <a:buNone/>
            </a:pPr>
            <a:endParaRPr lang="en-US" sz="4400" dirty="0" smtClean="0"/>
          </a:p>
          <a:p>
            <a:pPr>
              <a:buNone/>
            </a:pPr>
            <a:endParaRPr lang="en-US" sz="4400" dirty="0" smtClean="0"/>
          </a:p>
          <a:p>
            <a:pPr>
              <a:buNone/>
            </a:pPr>
            <a:r>
              <a:rPr lang="en-US" sz="6500" i="1" dirty="0" smtClean="0"/>
              <a:t>“</a:t>
            </a:r>
            <a:r>
              <a:rPr lang="en-US" sz="6500" i="1" dirty="0" smtClean="0"/>
              <a:t>What do you </a:t>
            </a:r>
            <a:r>
              <a:rPr lang="en-US" sz="6500" i="1" dirty="0" smtClean="0"/>
              <a:t>want</a:t>
            </a:r>
          </a:p>
          <a:p>
            <a:pPr>
              <a:buNone/>
            </a:pPr>
            <a:r>
              <a:rPr lang="en-US" sz="6500" i="1" dirty="0" smtClean="0"/>
              <a:t>  to be when </a:t>
            </a:r>
            <a:r>
              <a:rPr lang="en-US" sz="6500" i="1" dirty="0" smtClean="0"/>
              <a:t>you </a:t>
            </a:r>
            <a:endParaRPr lang="en-US" sz="6500" i="1" dirty="0" smtClean="0"/>
          </a:p>
          <a:p>
            <a:pPr>
              <a:buNone/>
            </a:pPr>
            <a:r>
              <a:rPr lang="en-US" sz="6500" i="1" dirty="0" smtClean="0"/>
              <a:t> </a:t>
            </a:r>
            <a:r>
              <a:rPr lang="en-US" sz="6500" i="1" dirty="0" smtClean="0"/>
              <a:t> </a:t>
            </a:r>
            <a:r>
              <a:rPr lang="en-US" sz="6500" i="1" dirty="0" smtClean="0"/>
              <a:t>grow </a:t>
            </a:r>
            <a:r>
              <a:rPr lang="en-US" sz="6500" i="1" dirty="0" smtClean="0"/>
              <a:t>up?”*</a:t>
            </a:r>
          </a:p>
          <a:p>
            <a:pPr>
              <a:buNone/>
            </a:pPr>
            <a:endParaRPr lang="en-US" sz="4400" dirty="0" smtClean="0"/>
          </a:p>
          <a:p>
            <a:pPr>
              <a:buNone/>
            </a:pPr>
            <a:endParaRPr lang="en-US" sz="4400" dirty="0" smtClean="0"/>
          </a:p>
          <a:p>
            <a:pPr>
              <a:buNone/>
            </a:pPr>
            <a:endParaRPr lang="en-US" sz="4400" dirty="0" smtClean="0"/>
          </a:p>
          <a:p>
            <a:pPr>
              <a:buNone/>
            </a:pPr>
            <a:endParaRPr lang="en-US" sz="4400" dirty="0" smtClean="0"/>
          </a:p>
          <a:p>
            <a:pPr>
              <a:buNone/>
            </a:pPr>
            <a:endParaRPr lang="en-US" sz="4400" dirty="0" smtClean="0"/>
          </a:p>
          <a:p>
            <a:pPr>
              <a:buNone/>
            </a:pPr>
            <a:r>
              <a:rPr lang="en-US" sz="4400" dirty="0" smtClean="0"/>
              <a:t>*For the purpose of this demonstration, your answer </a:t>
            </a:r>
            <a:r>
              <a:rPr lang="en-US" sz="4400" dirty="0" smtClean="0"/>
              <a:t>cannot</a:t>
            </a:r>
          </a:p>
          <a:p>
            <a:pPr>
              <a:buNone/>
            </a:pPr>
            <a:r>
              <a:rPr lang="en-US" sz="4400" dirty="0" smtClean="0"/>
              <a:t>be, “teacher.” </a:t>
            </a:r>
            <a:r>
              <a:rPr lang="en-US" sz="4400" dirty="0" smtClean="0"/>
              <a:t>; )</a:t>
            </a:r>
          </a:p>
          <a:p>
            <a:pPr lvl="0" algn="ctr">
              <a:spcBef>
                <a:spcPct val="0"/>
              </a:spcBef>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16</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pic>
        <p:nvPicPr>
          <p:cNvPr id="5" name="Picture 3" descr="M:\Synchronized Microsoft Groove Folders\Graduate School\GLTP 502 T1(Tuesday)\Group Project on Writer's Workshop\Revising.jpg"/>
          <p:cNvPicPr>
            <a:picLocks noChangeAspect="1" noChangeArrowheads="1"/>
          </p:cNvPicPr>
          <p:nvPr/>
        </p:nvPicPr>
        <p:blipFill>
          <a:blip r:embed="rId4" cstate="print"/>
          <a:srcRect/>
          <a:stretch>
            <a:fillRect/>
          </a:stretch>
        </p:blipFill>
        <p:spPr bwMode="auto">
          <a:xfrm>
            <a:off x="2251682" y="762000"/>
            <a:ext cx="4453918" cy="5109633"/>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17</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533400" y="914400"/>
            <a:ext cx="8229600" cy="4495800"/>
          </a:xfrm>
          <a:prstGeom prst="rect">
            <a:avLst/>
          </a:prstGeom>
        </p:spPr>
        <p:txBody>
          <a:bodyPr vert="horz" lIns="91440" tIns="45720" rIns="91440" bIns="45720" rtlCol="0" anchor="ctr">
            <a:normAutofit/>
          </a:bodyPr>
          <a:lstStyle/>
          <a:p>
            <a:pPr lvl="0" algn="ctr">
              <a:spcBef>
                <a:spcPct val="0"/>
              </a:spcBef>
            </a:pPr>
            <a:endParaRPr kumimoji="0" lang="en-US" sz="440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2</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fld id="{028EA5D8-9BF9-4056-B6DD-6C88898BFBD4}" type="slidenum">
              <a:rPr lang="en-US" smtClean="0"/>
              <a:pPr/>
              <a:t>3</a:t>
            </a:fld>
            <a:endParaRPr lang="en-US" dirty="0"/>
          </a:p>
        </p:txBody>
      </p:sp>
      <p:pic>
        <p:nvPicPr>
          <p:cNvPr id="2051" name="Picture 3" descr="C:\Users\Winfield\Desktop\22243.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13" name="TextBox 12"/>
          <p:cNvSpPr txBox="1"/>
          <p:nvPr/>
        </p:nvSpPr>
        <p:spPr>
          <a:xfrm>
            <a:off x="0" y="1524000"/>
            <a:ext cx="4571999" cy="6186309"/>
          </a:xfrm>
          <a:prstGeom prst="rect">
            <a:avLst/>
          </a:prstGeom>
          <a:noFill/>
        </p:spPr>
        <p:txBody>
          <a:bodyPr wrap="square" rtlCol="0">
            <a:spAutoFit/>
          </a:bodyPr>
          <a:lstStyle/>
          <a:p>
            <a:pPr lvl="0">
              <a:spcBef>
                <a:spcPct val="20000"/>
              </a:spcBef>
              <a:defRPr/>
            </a:pPr>
            <a:r>
              <a:rPr lang="en-US" sz="2800" dirty="0" smtClean="0"/>
              <a:t>“Writer's Workshop is an interdisciplinary writing technique which can build students' fluency in writing through continuous,</a:t>
            </a:r>
          </a:p>
          <a:p>
            <a:pPr lvl="0">
              <a:spcBef>
                <a:spcPct val="20000"/>
              </a:spcBef>
              <a:defRPr/>
            </a:pPr>
            <a:r>
              <a:rPr lang="en-US" sz="2800" dirty="0" smtClean="0"/>
              <a:t>repeated exposure to</a:t>
            </a:r>
          </a:p>
          <a:p>
            <a:pPr lvl="0">
              <a:spcBef>
                <a:spcPct val="20000"/>
              </a:spcBef>
              <a:defRPr/>
            </a:pPr>
            <a:r>
              <a:rPr lang="en-US" sz="2800" dirty="0" smtClean="0"/>
              <a:t>the process of writing.”</a:t>
            </a:r>
          </a:p>
          <a:p>
            <a:pPr lvl="0">
              <a:spcBef>
                <a:spcPct val="20000"/>
              </a:spcBef>
              <a:defRPr/>
            </a:pPr>
            <a:endParaRPr lang="en-US" sz="2800" dirty="0" smtClean="0"/>
          </a:p>
          <a:p>
            <a:pPr lvl="0">
              <a:spcBef>
                <a:spcPct val="20000"/>
              </a:spcBef>
              <a:defRPr/>
            </a:pPr>
            <a:endParaRPr lang="en-US" sz="2800" dirty="0" smtClean="0"/>
          </a:p>
          <a:p>
            <a:pPr lvl="0">
              <a:spcBef>
                <a:spcPct val="20000"/>
              </a:spcBef>
              <a:defRPr/>
            </a:pPr>
            <a:endParaRPr lang="en-US" sz="1600" dirty="0" smtClean="0"/>
          </a:p>
          <a:p>
            <a:pPr lvl="0">
              <a:spcBef>
                <a:spcPct val="20000"/>
              </a:spcBef>
              <a:defRPr/>
            </a:pPr>
            <a:r>
              <a:rPr lang="en-US" sz="1600" dirty="0" smtClean="0">
                <a:solidFill>
                  <a:schemeClr val="bg1"/>
                </a:solidFill>
              </a:rPr>
              <a:t>(http://www.teachersfirst.com/lessons/writers/index.html)</a:t>
            </a:r>
          </a:p>
          <a:p>
            <a:pPr lvl="0">
              <a:spcBef>
                <a:spcPct val="20000"/>
              </a:spcBef>
              <a:defRPr/>
            </a:pPr>
            <a:endParaRPr lang="en-US" sz="2800" dirty="0" smtClean="0"/>
          </a:p>
          <a:p>
            <a:pPr lvl="0">
              <a:spcBef>
                <a:spcPct val="20000"/>
              </a:spcBef>
              <a:defRPr/>
            </a:pPr>
            <a:endParaRPr lang="en-US" sz="2800"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4</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4" name="Content Placeholder 2"/>
          <p:cNvSpPr txBox="1">
            <a:spLocks/>
          </p:cNvSpPr>
          <p:nvPr/>
        </p:nvSpPr>
        <p:spPr>
          <a:xfrm>
            <a:off x="0" y="838201"/>
            <a:ext cx="9144000" cy="502920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a:noFill/>
                </a:ln>
                <a:effectLst/>
                <a:uLnTx/>
                <a:uFillTx/>
                <a:latin typeface="+mn-lt"/>
                <a:ea typeface="+mn-ea"/>
                <a:cs typeface="+mn-cs"/>
              </a:rPr>
              <a:t>	Elements</a:t>
            </a:r>
            <a:r>
              <a:rPr kumimoji="0" lang="en-US" sz="2000" b="1" i="0" u="none" strike="noStrike" kern="1200" cap="none" spc="0" normalizeH="0" noProof="0" dirty="0" smtClean="0">
                <a:ln>
                  <a:noFill/>
                </a:ln>
                <a:effectLst/>
                <a:uLnTx/>
                <a:uFillTx/>
                <a:latin typeface="+mn-lt"/>
                <a:ea typeface="+mn-ea"/>
                <a:cs typeface="+mn-cs"/>
              </a:rPr>
              <a:t> to Writers Workshop:</a:t>
            </a:r>
            <a:endParaRPr kumimoji="0" lang="en-US" sz="20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en-US" sz="2000" dirty="0" smtClean="0"/>
              <a:t>	</a:t>
            </a:r>
            <a:r>
              <a:rPr kumimoji="0" lang="en-US" sz="2000" b="0" i="0" u="none" strike="noStrike" kern="1200" cap="none" spc="0" normalizeH="0" baseline="0" noProof="0" dirty="0" smtClean="0">
                <a:ln>
                  <a:noFill/>
                </a:ln>
                <a:effectLst/>
                <a:uLnTx/>
                <a:uFillTx/>
                <a:latin typeface="+mn-lt"/>
                <a:ea typeface="+mn-ea"/>
                <a:cs typeface="+mn-cs"/>
              </a:rPr>
              <a:t>1. Generating Ideas.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2. Collecting writing entries.</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3. Choosing a seed idea.</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4. Planning the draft.</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5. Revising to change the content and quality.</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6. Editing to improve grammar.</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7. Publishing the piece to share it with the world.</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noProof="0" dirty="0" smtClean="0">
                <a:ln>
                  <a:noFill/>
                </a:ln>
                <a:effectLst/>
                <a:uLnTx/>
                <a:uFillTx/>
                <a:latin typeface="+mn-lt"/>
                <a:ea typeface="+mn-ea"/>
                <a:cs typeface="+mn-cs"/>
              </a:rPr>
              <a:t>	8. Writing Celebration.</a:t>
            </a:r>
            <a:endParaRPr kumimoji="0" lang="en-US" sz="2000" b="0" i="0" u="none" strike="noStrike" kern="1200" cap="none" spc="0" normalizeH="0" baseline="0" noProof="0" dirty="0">
              <a:ln>
                <a:noFill/>
              </a:ln>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5</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4" name="Rectangle 3"/>
          <p:cNvSpPr/>
          <p:nvPr/>
        </p:nvSpPr>
        <p:spPr>
          <a:xfrm>
            <a:off x="0" y="838200"/>
            <a:ext cx="9144000" cy="4247317"/>
          </a:xfrm>
          <a:prstGeom prst="rect">
            <a:avLst/>
          </a:prstGeom>
        </p:spPr>
        <p:txBody>
          <a:bodyPr wrap="square">
            <a:spAutoFit/>
          </a:bodyPr>
          <a:lstStyle/>
          <a:p>
            <a:pPr lvl="0"/>
            <a:r>
              <a:rPr lang="en-US" dirty="0" smtClean="0"/>
              <a:t>Process: “Establishing a consistent writing process that the students work through is one of the main principles of the Writing Workshop. Each student will move through the process at their own rate, however it is best to set a deadline for each step so that each writing unit is completed in a timely manner.”</a:t>
            </a:r>
            <a:br>
              <a:rPr lang="en-US" dirty="0" smtClean="0"/>
            </a:br>
            <a:endParaRPr lang="en-US" dirty="0" smtClean="0"/>
          </a:p>
          <a:p>
            <a:r>
              <a:rPr lang="en-US" dirty="0" smtClean="0"/>
              <a:t>	1</a:t>
            </a:r>
            <a:r>
              <a:rPr lang="en-US" dirty="0" smtClean="0"/>
              <a:t>. Signal the beginning of Writing Workshop</a:t>
            </a:r>
          </a:p>
          <a:p>
            <a:r>
              <a:rPr lang="en-US" dirty="0" smtClean="0"/>
              <a:t>	Use </a:t>
            </a:r>
            <a:r>
              <a:rPr lang="en-US" dirty="0" smtClean="0"/>
              <a:t>a consistent signal to begin workshop. Some ideas are chimes, a bell, turning on </a:t>
            </a:r>
            <a:r>
              <a:rPr lang="en-US" dirty="0" smtClean="0"/>
              <a:t>	small</a:t>
            </a:r>
            <a:r>
              <a:rPr lang="en-US" dirty="0" smtClean="0"/>
              <a:t> Christmas lights, signing a song or using a special clap.</a:t>
            </a:r>
          </a:p>
          <a:p>
            <a:r>
              <a:rPr lang="en-US" dirty="0" smtClean="0"/>
              <a:t>	2</a:t>
            </a:r>
            <a:r>
              <a:rPr lang="en-US" dirty="0" smtClean="0"/>
              <a:t>. Direct, explicit mini-lesson (See mini-lesson information below)</a:t>
            </a:r>
            <a:br>
              <a:rPr lang="en-US" dirty="0" smtClean="0"/>
            </a:br>
            <a:r>
              <a:rPr lang="en-US" dirty="0" smtClean="0"/>
              <a:t>	3</a:t>
            </a:r>
            <a:r>
              <a:rPr lang="en-US" dirty="0" smtClean="0"/>
              <a:t>. Writing </a:t>
            </a:r>
            <a:r>
              <a:rPr lang="en-US" dirty="0" smtClean="0"/>
              <a:t>time. During </a:t>
            </a:r>
            <a:r>
              <a:rPr lang="en-US" dirty="0" smtClean="0"/>
              <a:t>this time the teacher guides the young authors through writing </a:t>
            </a:r>
            <a:r>
              <a:rPr lang="en-US" dirty="0" smtClean="0"/>
              <a:t>	conferences</a:t>
            </a:r>
            <a:r>
              <a:rPr lang="en-US" dirty="0" smtClean="0"/>
              <a:t>, meets with small groups to teach specific writing techniques and/or </a:t>
            </a:r>
            <a:r>
              <a:rPr lang="en-US" dirty="0" smtClean="0"/>
              <a:t>	works </a:t>
            </a:r>
            <a:r>
              <a:rPr lang="en-US" dirty="0" smtClean="0"/>
              <a:t>one-on-one with authors.</a:t>
            </a:r>
          </a:p>
          <a:p>
            <a:r>
              <a:rPr lang="en-US" dirty="0" smtClean="0"/>
              <a:t>	4</a:t>
            </a:r>
            <a:r>
              <a:rPr lang="en-US" dirty="0" smtClean="0"/>
              <a:t>. Sharing of student </a:t>
            </a:r>
            <a:r>
              <a:rPr lang="en-US" dirty="0" smtClean="0"/>
              <a:t>work. Students </a:t>
            </a:r>
            <a:r>
              <a:rPr lang="en-US" dirty="0" smtClean="0"/>
              <a:t>that have tried out the concept from the </a:t>
            </a:r>
            <a:r>
              <a:rPr lang="en-US" dirty="0" smtClean="0"/>
              <a:t>mini-	lesson </a:t>
            </a:r>
            <a:r>
              <a:rPr lang="en-US" dirty="0" smtClean="0"/>
              <a:t>are highlighted.</a:t>
            </a:r>
          </a:p>
          <a:p>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6</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4" name="Rectangle 3"/>
          <p:cNvSpPr/>
          <p:nvPr/>
        </p:nvSpPr>
        <p:spPr>
          <a:xfrm>
            <a:off x="0" y="838200"/>
            <a:ext cx="9144000" cy="5078313"/>
          </a:xfrm>
          <a:prstGeom prst="rect">
            <a:avLst/>
          </a:prstGeom>
        </p:spPr>
        <p:txBody>
          <a:bodyPr wrap="square">
            <a:spAutoFit/>
          </a:bodyPr>
          <a:lstStyle/>
          <a:p>
            <a:r>
              <a:rPr lang="en-US" dirty="0" smtClean="0"/>
              <a:t>Mini-lessons: Mini-lessons should be about 10–15 minutes in length. They follow the same structure each time; Make a connection to a previous lesson, teach a new writing technique, and have the students practice the technique right there with your guidance</a:t>
            </a:r>
            <a:r>
              <a:rPr lang="en-US" dirty="0" smtClean="0"/>
              <a:t>.</a:t>
            </a:r>
          </a:p>
          <a:p>
            <a:endParaRPr lang="en-US" dirty="0" smtClean="0"/>
          </a:p>
          <a:p>
            <a:pPr>
              <a:buNone/>
            </a:pPr>
            <a:r>
              <a:rPr lang="en-US" dirty="0" smtClean="0"/>
              <a:t>	</a:t>
            </a:r>
            <a:r>
              <a:rPr lang="en-US" u="sng" dirty="0" smtClean="0"/>
              <a:t>Possible </a:t>
            </a:r>
            <a:r>
              <a:rPr lang="en-US" u="sng" dirty="0" smtClean="0"/>
              <a:t>Mini-lesson topics are</a:t>
            </a:r>
            <a:r>
              <a:rPr lang="en-US" u="sng" dirty="0" smtClean="0"/>
              <a:t>:</a:t>
            </a:r>
          </a:p>
          <a:p>
            <a:pPr>
              <a:buNone/>
            </a:pPr>
            <a:endParaRPr lang="en-US" u="sng" dirty="0" smtClean="0"/>
          </a:p>
          <a:p>
            <a:r>
              <a:rPr lang="en-US" dirty="0" smtClean="0"/>
              <a:t>	-using </a:t>
            </a:r>
            <a:r>
              <a:rPr lang="en-US" dirty="0" smtClean="0"/>
              <a:t>dialog to show an action</a:t>
            </a:r>
          </a:p>
          <a:p>
            <a:r>
              <a:rPr lang="en-US" dirty="0" smtClean="0"/>
              <a:t>	-stretching </a:t>
            </a:r>
            <a:r>
              <a:rPr lang="en-US" dirty="0" smtClean="0"/>
              <a:t>out actions</a:t>
            </a:r>
          </a:p>
          <a:p>
            <a:r>
              <a:rPr lang="en-US" dirty="0" smtClean="0"/>
              <a:t>	-adding </a:t>
            </a:r>
            <a:r>
              <a:rPr lang="en-US" dirty="0" smtClean="0"/>
              <a:t>internal </a:t>
            </a:r>
            <a:r>
              <a:rPr lang="en-US" dirty="0" smtClean="0"/>
              <a:t>thinking-</a:t>
            </a:r>
            <a:endParaRPr lang="en-US" dirty="0" smtClean="0"/>
          </a:p>
          <a:p>
            <a:r>
              <a:rPr lang="en-US" dirty="0" smtClean="0"/>
              <a:t>	-elaborating </a:t>
            </a:r>
            <a:r>
              <a:rPr lang="en-US" dirty="0" smtClean="0"/>
              <a:t>on physical descriptions</a:t>
            </a:r>
          </a:p>
          <a:p>
            <a:r>
              <a:rPr lang="en-US" dirty="0" smtClean="0"/>
              <a:t>	-starting </a:t>
            </a:r>
            <a:r>
              <a:rPr lang="en-US" dirty="0" smtClean="0"/>
              <a:t>a story with an action</a:t>
            </a:r>
          </a:p>
          <a:p>
            <a:r>
              <a:rPr lang="en-US" dirty="0" smtClean="0"/>
              <a:t>	-starting </a:t>
            </a:r>
            <a:r>
              <a:rPr lang="en-US" dirty="0" smtClean="0"/>
              <a:t>a story with dialog</a:t>
            </a:r>
          </a:p>
          <a:p>
            <a:r>
              <a:rPr lang="en-US" dirty="0" smtClean="0"/>
              <a:t>	-end </a:t>
            </a:r>
            <a:r>
              <a:rPr lang="en-US" dirty="0" smtClean="0"/>
              <a:t>with a sound</a:t>
            </a:r>
          </a:p>
          <a:p>
            <a:r>
              <a:rPr lang="en-US" dirty="0" smtClean="0"/>
              <a:t>	-using </a:t>
            </a:r>
            <a:r>
              <a:rPr lang="en-US" dirty="0" smtClean="0"/>
              <a:t>circular ending</a:t>
            </a:r>
          </a:p>
          <a:p>
            <a:r>
              <a:rPr lang="en-US" dirty="0" smtClean="0"/>
              <a:t>	-creating </a:t>
            </a:r>
            <a:r>
              <a:rPr lang="en-US" dirty="0" smtClean="0"/>
              <a:t>imagery through words</a:t>
            </a:r>
          </a:p>
          <a:p>
            <a:r>
              <a:rPr lang="en-US" dirty="0" smtClean="0"/>
              <a:t>	-narrowing </a:t>
            </a:r>
            <a:r>
              <a:rPr lang="en-US" dirty="0" smtClean="0"/>
              <a:t>a story, making it more focused</a:t>
            </a:r>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7</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5" name="Rectangle 4"/>
          <p:cNvSpPr/>
          <p:nvPr/>
        </p:nvSpPr>
        <p:spPr>
          <a:xfrm>
            <a:off x="0" y="838200"/>
            <a:ext cx="9144000" cy="2831544"/>
          </a:xfrm>
          <a:prstGeom prst="rect">
            <a:avLst/>
          </a:prstGeom>
        </p:spPr>
        <p:txBody>
          <a:bodyPr wrap="square">
            <a:spAutoFit/>
          </a:bodyPr>
          <a:lstStyle/>
          <a:p>
            <a:pPr algn="ctr"/>
            <a:r>
              <a:rPr lang="en-US" dirty="0" smtClean="0"/>
              <a:t>Small Tips:</a:t>
            </a:r>
          </a:p>
          <a:p>
            <a:r>
              <a:rPr lang="en-US" sz="1600" dirty="0" smtClean="0"/>
              <a:t>	</a:t>
            </a:r>
          </a:p>
          <a:p>
            <a:r>
              <a:rPr lang="en-US" sz="1600" dirty="0" smtClean="0"/>
              <a:t>	</a:t>
            </a:r>
            <a:endParaRPr lang="en-US" sz="1600" dirty="0" smtClean="0"/>
          </a:p>
          <a:p>
            <a:endParaRPr lang="en-US" sz="1600" dirty="0" smtClean="0"/>
          </a:p>
          <a:p>
            <a:r>
              <a:rPr lang="en-US" sz="1600" dirty="0" smtClean="0"/>
              <a:t>	</a:t>
            </a:r>
            <a:r>
              <a:rPr lang="en-US" sz="1600" dirty="0" smtClean="0"/>
              <a:t>-Writing </a:t>
            </a:r>
            <a:r>
              <a:rPr lang="en-US" sz="1600" dirty="0" smtClean="0"/>
              <a:t>Partnerships</a:t>
            </a:r>
          </a:p>
          <a:p>
            <a:r>
              <a:rPr lang="en-US" sz="1600" dirty="0" smtClean="0"/>
              <a:t>	-Differentiation</a:t>
            </a:r>
            <a:endParaRPr lang="en-US" sz="1600" dirty="0" smtClean="0"/>
          </a:p>
          <a:p>
            <a:r>
              <a:rPr lang="en-US" sz="1600" dirty="0" smtClean="0"/>
              <a:t>	-Seed </a:t>
            </a:r>
            <a:r>
              <a:rPr lang="en-US" sz="1600" dirty="0" smtClean="0"/>
              <a:t>Ideas</a:t>
            </a:r>
          </a:p>
          <a:p>
            <a:r>
              <a:rPr lang="en-US" sz="1600" dirty="0" smtClean="0"/>
              <a:t>	-If </a:t>
            </a:r>
            <a:r>
              <a:rPr lang="en-US" sz="1600" dirty="0" smtClean="0"/>
              <a:t>your school values "perfect" writing</a:t>
            </a:r>
          </a:p>
          <a:p>
            <a:r>
              <a:rPr lang="en-US" sz="1600" dirty="0" smtClean="0"/>
              <a:t>	-Conventions</a:t>
            </a:r>
            <a:endParaRPr lang="en-US" sz="1600" dirty="0" smtClean="0"/>
          </a:p>
          <a:p>
            <a:r>
              <a:rPr lang="en-US" sz="1600" dirty="0" smtClean="0"/>
              <a:t>	-Rubrics</a:t>
            </a:r>
            <a:endParaRPr lang="en-US" sz="1600" dirty="0" smtClean="0"/>
          </a:p>
          <a:p>
            <a:r>
              <a:rPr lang="en-US" sz="1600" b="1" dirty="0" smtClean="0"/>
              <a:t>	</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8</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5" name="Rectangle 4"/>
          <p:cNvSpPr/>
          <p:nvPr/>
        </p:nvSpPr>
        <p:spPr>
          <a:xfrm>
            <a:off x="0" y="838200"/>
            <a:ext cx="9144000" cy="4062651"/>
          </a:xfrm>
          <a:prstGeom prst="rect">
            <a:avLst/>
          </a:prstGeom>
        </p:spPr>
        <p:txBody>
          <a:bodyPr wrap="square">
            <a:spAutoFit/>
          </a:bodyPr>
          <a:lstStyle/>
          <a:p>
            <a:pPr algn="ctr"/>
            <a:r>
              <a:rPr lang="en-US" dirty="0" smtClean="0"/>
              <a:t>Small Tips:</a:t>
            </a:r>
          </a:p>
          <a:p>
            <a:r>
              <a:rPr lang="en-US" sz="1600" dirty="0" smtClean="0"/>
              <a:t>	</a:t>
            </a:r>
          </a:p>
          <a:p>
            <a:r>
              <a:rPr lang="en-US" sz="1600" dirty="0" smtClean="0"/>
              <a:t>	</a:t>
            </a:r>
            <a:r>
              <a:rPr lang="en-US" sz="1600" b="1" dirty="0" smtClean="0"/>
              <a:t>Sayings found in </a:t>
            </a:r>
            <a:r>
              <a:rPr lang="en-US" sz="1600" b="1" dirty="0" err="1" smtClean="0"/>
              <a:t>Calkin's</a:t>
            </a:r>
            <a:r>
              <a:rPr lang="en-US" sz="1600" b="1" dirty="0" smtClean="0"/>
              <a:t> books and at her workshop</a:t>
            </a:r>
            <a:r>
              <a:rPr lang="en-US" sz="1600" dirty="0" smtClean="0"/>
              <a:t>:</a:t>
            </a:r>
            <a:br>
              <a:rPr lang="en-US" sz="1600" dirty="0" smtClean="0"/>
            </a:br>
            <a:endParaRPr lang="en-US" sz="1600" dirty="0" smtClean="0"/>
          </a:p>
          <a:p>
            <a:r>
              <a:rPr lang="en-US" sz="1600" dirty="0" smtClean="0"/>
              <a:t>	~Address your students as writers.</a:t>
            </a:r>
          </a:p>
          <a:p>
            <a:r>
              <a:rPr lang="en-US" sz="1600" dirty="0" smtClean="0"/>
              <a:t>	~Take one idea and talk/write it long.</a:t>
            </a:r>
          </a:p>
          <a:p>
            <a:r>
              <a:rPr lang="en-US" sz="1600" dirty="0" smtClean="0"/>
              <a:t>	~Let's write in the air.</a:t>
            </a:r>
          </a:p>
          <a:p>
            <a:r>
              <a:rPr lang="en-US" sz="1600" dirty="0" smtClean="0"/>
              <a:t>	~Zoom in and focus, like a photographer would do. </a:t>
            </a:r>
          </a:p>
          <a:p>
            <a:r>
              <a:rPr lang="en-US" sz="1600" dirty="0" smtClean="0"/>
              <a:t>	~What is this story REALLY about? What's important here? What do I want to say?</a:t>
            </a:r>
          </a:p>
          <a:p>
            <a:r>
              <a:rPr lang="en-US" sz="1600" dirty="0" smtClean="0"/>
              <a:t>	~Why is this idea important to me?</a:t>
            </a:r>
          </a:p>
          <a:p>
            <a:r>
              <a:rPr lang="en-US" sz="1600" dirty="0" smtClean="0"/>
              <a:t>	~Take out a sentence like a spatula.</a:t>
            </a:r>
          </a:p>
          <a:p>
            <a:r>
              <a:rPr lang="en-US" sz="1600" dirty="0" smtClean="0"/>
              <a:t>	~Unpack your story.</a:t>
            </a:r>
          </a:p>
          <a:p>
            <a:r>
              <a:rPr lang="en-US" sz="1600" dirty="0" smtClean="0"/>
              <a:t>	~For teachers- What are they using but confusing? </a:t>
            </a:r>
          </a:p>
          <a:p>
            <a:r>
              <a:rPr lang="en-US" sz="1600" dirty="0" smtClean="0"/>
              <a:t>	~Writers, remember this, for the rest of your lives.</a:t>
            </a:r>
          </a:p>
          <a:p>
            <a:r>
              <a:rPr lang="en-US" sz="1600" dirty="0" smtClean="0"/>
              <a:t>	 ~ Writing Folders and Writer's Notebooks.</a:t>
            </a:r>
          </a:p>
          <a:p>
            <a:r>
              <a:rPr lang="en-US" sz="1600" b="1" dirty="0" smtClean="0"/>
              <a:t>	</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28EA5D8-9BF9-4056-B6DD-6C88898BFBD4}" type="slidenum">
              <a:rPr lang="en-US" smtClean="0"/>
              <a:pPr/>
              <a:t>9</a:t>
            </a:fld>
            <a:endParaRPr lang="en-US"/>
          </a:p>
        </p:txBody>
      </p:sp>
      <p:pic>
        <p:nvPicPr>
          <p:cNvPr id="4098" name="Picture 2" descr="C:\Users\Winfield\Desktop\Parchment.jpg"/>
          <p:cNvPicPr>
            <a:picLocks noChangeAspect="1" noChangeArrowheads="1"/>
          </p:cNvPicPr>
          <p:nvPr/>
        </p:nvPicPr>
        <p:blipFill>
          <a:blip r:embed="rId3" cstate="print"/>
          <a:srcRect/>
          <a:stretch>
            <a:fillRect/>
          </a:stretch>
        </p:blipFill>
        <p:spPr bwMode="auto">
          <a:xfrm>
            <a:off x="1" y="762000"/>
            <a:ext cx="9144000" cy="5105400"/>
          </a:xfrm>
          <a:prstGeom prst="rect">
            <a:avLst/>
          </a:prstGeom>
          <a:noFill/>
        </p:spPr>
      </p:pic>
      <p:sp>
        <p:nvSpPr>
          <p:cNvPr id="6" name="Title 1"/>
          <p:cNvSpPr txBox="1">
            <a:spLocks/>
          </p:cNvSpPr>
          <p:nvPr/>
        </p:nvSpPr>
        <p:spPr>
          <a:xfrm>
            <a:off x="0" y="838200"/>
            <a:ext cx="9144000" cy="5029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0" i="0" u="none" strike="noStrike" kern="1200" cap="none" spc="0" normalizeH="0" baseline="0" noProof="0" dirty="0" smtClean="0">
                <a:ln>
                  <a:noFill/>
                </a:ln>
                <a:solidFill>
                  <a:schemeClr val="tx1"/>
                </a:solidFill>
                <a:effectLst/>
                <a:uLnTx/>
                <a:uFillTx/>
                <a:latin typeface="+mj-lt"/>
                <a:ea typeface="+mj-ea"/>
                <a:cs typeface="+mj-cs"/>
              </a:rPr>
              <a:t>Big Tips</a:t>
            </a:r>
            <a:r>
              <a:rPr kumimoji="0" lang="en-US" b="0" i="0" u="none" strike="noStrike" kern="1200" cap="none" spc="0" normalizeH="0" baseline="0" noProof="0" dirty="0" smtClean="0">
                <a:ln>
                  <a:noFill/>
                </a:ln>
                <a:solidFill>
                  <a:schemeClr val="tx1"/>
                </a:solidFill>
                <a:effectLst/>
                <a:uLnTx/>
                <a:uFillTx/>
                <a:latin typeface="+mj-lt"/>
                <a:ea typeface="+mj-ea"/>
                <a:cs typeface="+mj-cs"/>
              </a:rPr>
              <a:t>:</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b="0" i="0" u="none" strike="noStrike" kern="1200" cap="none" spc="0" normalizeH="0" baseline="0" noProof="0" dirty="0" smtClean="0">
              <a:ln>
                <a:noFill/>
              </a:ln>
              <a:solidFill>
                <a:schemeClr val="tx1"/>
              </a:solidFill>
              <a:effectLst/>
              <a:uLnTx/>
              <a:uFillTx/>
              <a:latin typeface="+mj-lt"/>
              <a:ea typeface="+mj-ea"/>
              <a:cs typeface="+mj-cs"/>
            </a:endParaRPr>
          </a:p>
          <a:p>
            <a:r>
              <a:rPr lang="en-US" dirty="0" smtClean="0">
                <a:latin typeface="+mj-lt"/>
              </a:rPr>
              <a:t>	</a:t>
            </a:r>
            <a:r>
              <a:rPr lang="en-US" sz="1600" dirty="0" smtClean="0">
                <a:latin typeface="+mj-lt"/>
              </a:rPr>
              <a:t>-Units </a:t>
            </a:r>
            <a:r>
              <a:rPr lang="en-US" sz="1600" dirty="0" smtClean="0">
                <a:latin typeface="+mj-lt"/>
              </a:rPr>
              <a:t>should be no more than a month</a:t>
            </a:r>
            <a:r>
              <a:rPr lang="en-US" sz="1600" dirty="0" smtClean="0">
                <a:latin typeface="+mj-lt"/>
              </a:rPr>
              <a:t>,</a:t>
            </a:r>
            <a:endParaRPr lang="en-US" sz="1600" dirty="0" smtClean="0">
              <a:latin typeface="+mj-lt"/>
            </a:endParaRPr>
          </a:p>
          <a:p>
            <a:r>
              <a:rPr lang="en-US" sz="1600" dirty="0" smtClean="0">
                <a:latin typeface="+mj-lt"/>
              </a:rPr>
              <a:t>	-Mid </a:t>
            </a:r>
            <a:r>
              <a:rPr lang="en-US" sz="1600" dirty="0" smtClean="0">
                <a:latin typeface="+mj-lt"/>
              </a:rPr>
              <a:t>Workshop Lessons</a:t>
            </a:r>
          </a:p>
          <a:p>
            <a:r>
              <a:rPr lang="en-US" sz="1600" dirty="0" smtClean="0">
                <a:latin typeface="+mj-lt"/>
              </a:rPr>
              <a:t>	-Collaboration</a:t>
            </a:r>
            <a:endParaRPr lang="en-US" sz="1600" dirty="0" smtClean="0">
              <a:latin typeface="+mj-lt"/>
            </a:endParaRPr>
          </a:p>
          <a:p>
            <a:r>
              <a:rPr lang="en-US" sz="1600" dirty="0" smtClean="0">
                <a:latin typeface="+mj-lt"/>
              </a:rPr>
              <a:t>	-Assignments </a:t>
            </a:r>
            <a:r>
              <a:rPr lang="en-US" sz="1600" dirty="0" smtClean="0">
                <a:latin typeface="+mj-lt"/>
              </a:rPr>
              <a:t>Vs. Strategies- </a:t>
            </a:r>
          </a:p>
          <a:p>
            <a:r>
              <a:rPr lang="en-US" sz="1600" dirty="0" smtClean="0">
                <a:latin typeface="+mj-lt"/>
              </a:rPr>
              <a:t>	-Assessing </a:t>
            </a:r>
            <a:r>
              <a:rPr lang="en-US" sz="1600" dirty="0" smtClean="0">
                <a:latin typeface="+mj-lt"/>
              </a:rPr>
              <a:t>on Demand Writing</a:t>
            </a:r>
          </a:p>
          <a:p>
            <a:r>
              <a:rPr lang="en-US" sz="1600" dirty="0" smtClean="0">
                <a:latin typeface="+mj-lt"/>
              </a:rPr>
              <a:t>	-Units </a:t>
            </a:r>
            <a:r>
              <a:rPr lang="en-US" sz="1600" dirty="0" smtClean="0">
                <a:latin typeface="+mj-lt"/>
              </a:rPr>
              <a:t>of Study Has Results</a:t>
            </a: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endParaRPr lang="en-US" dirty="0" smtClean="0">
              <a:latin typeface="+mj-lt"/>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extBox 4"/>
          <p:cNvSpPr txBox="1"/>
          <p:nvPr/>
        </p:nvSpPr>
        <p:spPr>
          <a:xfrm>
            <a:off x="0" y="6211669"/>
            <a:ext cx="9144000" cy="461665"/>
          </a:xfrm>
          <a:prstGeom prst="rect">
            <a:avLst/>
          </a:prstGeom>
          <a:noFill/>
        </p:spPr>
        <p:txBody>
          <a:bodyPr wrap="square" rtlCol="0">
            <a:spAutoFit/>
          </a:bodyPr>
          <a:lstStyle/>
          <a:p>
            <a:r>
              <a:rPr lang="en-US" sz="1200" dirty="0" smtClean="0">
                <a:solidFill>
                  <a:schemeClr val="bg1"/>
                </a:solidFill>
              </a:rPr>
              <a:t>http://blogs.scholastic.com/3_5/2009/04/writing-workshop-units-of-study-a-day-with-lucy-calkins.html</a:t>
            </a:r>
          </a:p>
          <a:p>
            <a:endParaRPr lang="en-US" sz="1200" dirty="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266</Words>
  <Application>Microsoft Office PowerPoint</Application>
  <PresentationFormat>On-screen Show (4:3)</PresentationFormat>
  <Paragraphs>136</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Writer’s Workshop</dc:title>
  <dc:creator>Winfield</dc:creator>
  <cp:lastModifiedBy>Winfield</cp:lastModifiedBy>
  <cp:revision>53</cp:revision>
  <dcterms:created xsi:type="dcterms:W3CDTF">2011-03-01T14:54:29Z</dcterms:created>
  <dcterms:modified xsi:type="dcterms:W3CDTF">2011-03-08T15:30:25Z</dcterms:modified>
</cp:coreProperties>
</file>